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7" r:id="rId1"/>
  </p:sldMasterIdLst>
  <p:notesMasterIdLst>
    <p:notesMasterId r:id="rId10"/>
  </p:notesMasterIdLst>
  <p:handoutMasterIdLst>
    <p:handoutMasterId r:id="rId11"/>
  </p:handoutMasterIdLst>
  <p:sldIdLst>
    <p:sldId id="326" r:id="rId2"/>
    <p:sldId id="378" r:id="rId3"/>
    <p:sldId id="380" r:id="rId4"/>
    <p:sldId id="381" r:id="rId5"/>
    <p:sldId id="382" r:id="rId6"/>
    <p:sldId id="383" r:id="rId7"/>
    <p:sldId id="384" r:id="rId8"/>
    <p:sldId id="385" r:id="rId9"/>
  </p:sldIdLst>
  <p:sldSz cx="9144000" cy="6858000" type="screen4x3"/>
  <p:notesSz cx="6950075" cy="9236075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09" userDrawn="1">
          <p15:clr>
            <a:srgbClr val="A4A3A4"/>
          </p15:clr>
        </p15:guide>
        <p15:guide id="2" pos="2189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AB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84" autoAdjust="0"/>
    <p:restoredTop sz="86686" autoAdjust="0"/>
  </p:normalViewPr>
  <p:slideViewPr>
    <p:cSldViewPr snapToGrid="0" snapToObjects="1" showGuides="1">
      <p:cViewPr varScale="1">
        <p:scale>
          <a:sx n="99" d="100"/>
          <a:sy n="99" d="100"/>
        </p:scale>
        <p:origin x="1164" y="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9" d="100"/>
          <a:sy n="89" d="100"/>
        </p:scale>
        <p:origin x="-3720" y="-102"/>
      </p:cViewPr>
      <p:guideLst>
        <p:guide orient="horz" pos="2909"/>
        <p:guide pos="2189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11699" cy="461804"/>
          </a:xfrm>
          <a:prstGeom prst="rect">
            <a:avLst/>
          </a:prstGeom>
        </p:spPr>
        <p:txBody>
          <a:bodyPr vert="horz" lIns="92830" tIns="46415" rIns="92830" bIns="46415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36769" y="0"/>
            <a:ext cx="3011699" cy="461804"/>
          </a:xfrm>
          <a:prstGeom prst="rect">
            <a:avLst/>
          </a:prstGeom>
        </p:spPr>
        <p:txBody>
          <a:bodyPr vert="horz" lIns="92830" tIns="46415" rIns="92830" bIns="46415" rtlCol="0"/>
          <a:lstStyle>
            <a:lvl1pPr algn="r">
              <a:defRPr sz="1200"/>
            </a:lvl1pPr>
          </a:lstStyle>
          <a:p>
            <a:fld id="{6554B203-ADE4-4F6A-854A-8C3F81E52D92}" type="datetimeFigureOut">
              <a:rPr lang="en-US" smtClean="0"/>
              <a:pPr/>
              <a:t>3/22/2018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72668"/>
            <a:ext cx="3011699" cy="461804"/>
          </a:xfrm>
          <a:prstGeom prst="rect">
            <a:avLst/>
          </a:prstGeom>
        </p:spPr>
        <p:txBody>
          <a:bodyPr vert="horz" lIns="92830" tIns="46415" rIns="92830" bIns="46415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36769" y="8772668"/>
            <a:ext cx="3011699" cy="461804"/>
          </a:xfrm>
          <a:prstGeom prst="rect">
            <a:avLst/>
          </a:prstGeom>
        </p:spPr>
        <p:txBody>
          <a:bodyPr vert="horz" lIns="92830" tIns="46415" rIns="92830" bIns="46415" rtlCol="0" anchor="b"/>
          <a:lstStyle>
            <a:lvl1pPr algn="r">
              <a:defRPr sz="1200"/>
            </a:lvl1pPr>
          </a:lstStyle>
          <a:p>
            <a:fld id="{40E7F5FF-7A00-42DE-94C8-3F3FF29EE23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542544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11699" cy="461804"/>
          </a:xfrm>
          <a:prstGeom prst="rect">
            <a:avLst/>
          </a:prstGeom>
        </p:spPr>
        <p:txBody>
          <a:bodyPr vert="horz" lIns="92830" tIns="46415" rIns="92830" bIns="46415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36769" y="0"/>
            <a:ext cx="3011699" cy="461804"/>
          </a:xfrm>
          <a:prstGeom prst="rect">
            <a:avLst/>
          </a:prstGeom>
        </p:spPr>
        <p:txBody>
          <a:bodyPr vert="horz" lIns="92830" tIns="46415" rIns="92830" bIns="46415" rtlCol="0"/>
          <a:lstStyle>
            <a:lvl1pPr algn="r">
              <a:defRPr sz="1200"/>
            </a:lvl1pPr>
          </a:lstStyle>
          <a:p>
            <a:fld id="{17A5570F-A850-4E88-965C-C95DB052BDB1}" type="datetimeFigureOut">
              <a:rPr lang="en-US" smtClean="0"/>
              <a:pPr/>
              <a:t>3/22/2018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66813" y="692150"/>
            <a:ext cx="4616450" cy="34639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830" tIns="46415" rIns="92830" bIns="46415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95008" y="4387136"/>
            <a:ext cx="5560060" cy="4156234"/>
          </a:xfrm>
          <a:prstGeom prst="rect">
            <a:avLst/>
          </a:prstGeom>
        </p:spPr>
        <p:txBody>
          <a:bodyPr vert="horz" lIns="92830" tIns="46415" rIns="92830" bIns="46415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772668"/>
            <a:ext cx="3011699" cy="461804"/>
          </a:xfrm>
          <a:prstGeom prst="rect">
            <a:avLst/>
          </a:prstGeom>
        </p:spPr>
        <p:txBody>
          <a:bodyPr vert="horz" lIns="92830" tIns="46415" rIns="92830" bIns="46415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36769" y="8772668"/>
            <a:ext cx="3011699" cy="461804"/>
          </a:xfrm>
          <a:prstGeom prst="rect">
            <a:avLst/>
          </a:prstGeom>
        </p:spPr>
        <p:txBody>
          <a:bodyPr vert="horz" lIns="92830" tIns="46415" rIns="92830" bIns="46415" rtlCol="0" anchor="b"/>
          <a:lstStyle>
            <a:lvl1pPr algn="r">
              <a:defRPr sz="1200"/>
            </a:lvl1pPr>
          </a:lstStyle>
          <a:p>
            <a:fld id="{9FF0CFCD-5EB6-44F4-B37C-0831010E8EE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755389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215411" y="0"/>
            <a:ext cx="8928589" cy="9227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TEXT STYLE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"/>
          </p:nvPr>
        </p:nvSpPr>
        <p:spPr>
          <a:xfrm>
            <a:off x="220434" y="1140903"/>
            <a:ext cx="8703126" cy="51455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/>
            </a:lvl1pPr>
            <a:lvl4pPr marL="1600200" indent="-228600">
              <a:buFont typeface="Arial" panose="020B0604020202020204" pitchFamily="34" charset="0"/>
              <a:buChar char="•"/>
              <a:defRPr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7531511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215411" y="0"/>
            <a:ext cx="8928589" cy="9227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TEXT STYLE</a:t>
            </a:r>
          </a:p>
        </p:txBody>
      </p:sp>
    </p:spTree>
    <p:extLst>
      <p:ext uri="{BB962C8B-B14F-4D97-AF65-F5344CB8AC3E}">
        <p14:creationId xmlns:p14="http://schemas.microsoft.com/office/powerpoint/2010/main" val="26939665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>
            <a:spLocks noGrp="1"/>
          </p:cNvSpPr>
          <p:nvPr>
            <p:ph type="title"/>
          </p:nvPr>
        </p:nvSpPr>
        <p:spPr>
          <a:xfrm>
            <a:off x="215411" y="0"/>
            <a:ext cx="8928589" cy="9227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TEXT STYLE</a:t>
            </a:r>
          </a:p>
        </p:txBody>
      </p:sp>
    </p:spTree>
    <p:extLst>
      <p:ext uri="{BB962C8B-B14F-4D97-AF65-F5344CB8AC3E}">
        <p14:creationId xmlns:p14="http://schemas.microsoft.com/office/powerpoint/2010/main" val="747715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84"/>
          <a:stretch/>
        </p:blipFill>
        <p:spPr>
          <a:xfrm>
            <a:off x="0" y="-16042"/>
            <a:ext cx="9144000" cy="687404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Kroll_Page_1_Top_110613.pd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808182"/>
          </a:xfrm>
          <a:prstGeom prst="rect">
            <a:avLst/>
          </a:prstGeom>
        </p:spPr>
      </p:pic>
      <p:cxnSp>
        <p:nvCxnSpPr>
          <p:cNvPr id="6" name="Straight Connector 5"/>
          <p:cNvCxnSpPr/>
          <p:nvPr userDrawn="1"/>
        </p:nvCxnSpPr>
        <p:spPr>
          <a:xfrm>
            <a:off x="0" y="808182"/>
            <a:ext cx="9144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51122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215411" y="0"/>
            <a:ext cx="8928589" cy="9227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TEXT STYLE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idx="1"/>
          </p:nvPr>
        </p:nvSpPr>
        <p:spPr>
          <a:xfrm>
            <a:off x="220434" y="1140903"/>
            <a:ext cx="8703126" cy="514559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4" name="Slide Number Placeholder 5"/>
          <p:cNvSpPr txBox="1">
            <a:spLocks/>
          </p:cNvSpPr>
          <p:nvPr userDrawn="1"/>
        </p:nvSpPr>
        <p:spPr>
          <a:xfrm>
            <a:off x="7091361" y="6430502"/>
            <a:ext cx="1832199" cy="4274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54052F-69B8-4D78-811B-8C3AAF417751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 pitchFamily="34" charset="0"/>
                <a:ea typeface="Verdana" pitchFamily="34" charset="0"/>
                <a:cs typeface="Verdana" pitchFamily="34" charset="0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entury Gothic" panose="020B0502020202020204" pitchFamily="34" charset="0"/>
                <a:ea typeface="Verdana" pitchFamily="34" charset="0"/>
                <a:cs typeface="Verdana" pitchFamily="34" charset="0"/>
              </a:rPr>
              <a:t> | 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 pitchFamily="34" charset="0"/>
                <a:ea typeface="Verdana" pitchFamily="34" charset="0"/>
                <a:cs typeface="Verdana" pitchFamily="34" charset="0"/>
              </a:rPr>
              <a:t>www.kbra.com</a:t>
            </a:r>
          </a:p>
        </p:txBody>
      </p:sp>
    </p:spTree>
    <p:extLst>
      <p:ext uri="{BB962C8B-B14F-4D97-AF65-F5344CB8AC3E}">
        <p14:creationId xmlns:p14="http://schemas.microsoft.com/office/powerpoint/2010/main" val="41095587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77" r:id="rId2"/>
    <p:sldLayoutId id="2147483676" r:id="rId3"/>
    <p:sldLayoutId id="2147483675" r:id="rId4"/>
    <p:sldLayoutId id="2147483678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000" b="1" kern="1200">
          <a:solidFill>
            <a:schemeClr val="bg1"/>
          </a:solidFill>
          <a:latin typeface="Century Gothic" panose="020B0502020202020204" pitchFamily="34" charset="0"/>
          <a:ea typeface="Verdana" panose="020B0604030504040204" pitchFamily="34" charset="0"/>
          <a:cs typeface="Verdana" panose="020B06040305040402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Clr>
          <a:srgbClr val="F0AB00"/>
        </a:buClr>
        <a:buFont typeface="Wingdings" panose="05000000000000000000" pitchFamily="2" charset="2"/>
        <a:buNone/>
        <a:defRPr sz="2400" kern="1200">
          <a:solidFill>
            <a:schemeClr val="tx1"/>
          </a:solidFill>
          <a:latin typeface="+mn-lt"/>
          <a:ea typeface="Verdana" panose="020B0604030504040204" pitchFamily="34" charset="0"/>
          <a:cs typeface="Verdana" panose="020B060403050404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F0AB00"/>
        </a:buClr>
        <a:buFont typeface="Wingdings" panose="05000000000000000000" pitchFamily="2" charset="2"/>
        <a:buChar char="§"/>
        <a:defRPr sz="2000" b="0" kern="1200">
          <a:solidFill>
            <a:schemeClr val="tx1"/>
          </a:solidFill>
          <a:latin typeface="+mj-lt"/>
          <a:ea typeface="Verdana" panose="020B0604030504040204" pitchFamily="34" charset="0"/>
          <a:cs typeface="Verdana" panose="020B060403050404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F0AB00"/>
        </a:buClr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+mj-lt"/>
          <a:ea typeface="Verdana" panose="020B0604030504040204" pitchFamily="34" charset="0"/>
          <a:cs typeface="Verdana" panose="020B060403050404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F0AB00"/>
        </a:buClr>
        <a:buFont typeface="Courier New" panose="02070309020205020404" pitchFamily="49" charset="0"/>
        <a:buChar char="o"/>
        <a:defRPr sz="1600" b="0" kern="1200">
          <a:solidFill>
            <a:schemeClr val="tx1"/>
          </a:solidFill>
          <a:latin typeface="+mj-lt"/>
          <a:ea typeface="Verdana" panose="020B0604030504040204" pitchFamily="34" charset="0"/>
          <a:cs typeface="Verdana" panose="020B060403050404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F0AB00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9" t="2774" r="1415" b="3457"/>
          <a:stretch/>
        </p:blipFill>
        <p:spPr>
          <a:xfrm>
            <a:off x="0" y="776377"/>
            <a:ext cx="9144000" cy="6072997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0" y="6382677"/>
            <a:ext cx="9144000" cy="475323"/>
          </a:xfrm>
          <a:prstGeom prst="rect">
            <a:avLst/>
          </a:prstGeom>
          <a:solidFill>
            <a:schemeClr val="tx1">
              <a:alpha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bg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2500" dirty="0">
                <a:solidFill>
                  <a:schemeClr val="bg1"/>
                </a:solidFill>
                <a:latin typeface="Century Gothic" panose="020B0502020202020204" pitchFamily="34" charset="0"/>
              </a:rPr>
              <a:t>KROLL BOND RATING AGENCY, INC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539089" y="2101318"/>
            <a:ext cx="6065822" cy="3212959"/>
          </a:xfrm>
          <a:prstGeom prst="rect">
            <a:avLst/>
          </a:prstGeom>
          <a:solidFill>
            <a:srgbClr val="F0AB00">
              <a:alpha val="8902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bg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3600" dirty="0">
                <a:solidFill>
                  <a:schemeClr val="bg1"/>
                </a:solidFill>
                <a:latin typeface="Century Gothic" panose="020B0502020202020204" pitchFamily="34" charset="0"/>
              </a:rPr>
              <a:t>KBRA</a:t>
            </a:r>
          </a:p>
          <a:p>
            <a:r>
              <a:rPr lang="en-US" sz="3600" dirty="0">
                <a:solidFill>
                  <a:schemeClr val="bg1"/>
                </a:solidFill>
                <a:latin typeface="Century Gothic" panose="020B0502020202020204" pitchFamily="34" charset="0"/>
              </a:rPr>
              <a:t>Data Team</a:t>
            </a:r>
          </a:p>
          <a:p>
            <a:endParaRPr lang="en-US" sz="3600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endParaRPr lang="en-US" sz="36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0" y="776377"/>
            <a:ext cx="91440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1B555783-38DC-460D-B531-0B393D20CD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2373" y="3588098"/>
            <a:ext cx="1979253" cy="1726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440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2B789-2A9B-4B61-8638-DDC2EE369F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Team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E369628B-2AE3-4431-A6F8-F1CDE817C5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6537507"/>
              </p:ext>
            </p:extLst>
          </p:nvPr>
        </p:nvGraphicFramePr>
        <p:xfrm>
          <a:off x="1001027" y="1396999"/>
          <a:ext cx="7344076" cy="447441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672038">
                  <a:extLst>
                    <a:ext uri="{9D8B030D-6E8A-4147-A177-3AD203B41FA5}">
                      <a16:colId xmlns:a16="http://schemas.microsoft.com/office/drawing/2014/main" val="2260392837"/>
                    </a:ext>
                  </a:extLst>
                </a:gridCol>
                <a:gridCol w="3672038">
                  <a:extLst>
                    <a:ext uri="{9D8B030D-6E8A-4147-A177-3AD203B41FA5}">
                      <a16:colId xmlns:a16="http://schemas.microsoft.com/office/drawing/2014/main" val="177232194"/>
                    </a:ext>
                  </a:extLst>
                </a:gridCol>
              </a:tblGrid>
              <a:tr h="1118603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Ravi </a:t>
                      </a:r>
                      <a:r>
                        <a:rPr lang="en-US" sz="2800" dirty="0" err="1"/>
                        <a:t>Gudlavalleti</a:t>
                      </a:r>
                      <a:endParaRPr 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Lead Data Architect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81171038"/>
                  </a:ext>
                </a:extLst>
              </a:tr>
              <a:tr h="1118603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Pete Ostergren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BI Developer, II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84814958"/>
                  </a:ext>
                </a:extLst>
              </a:tr>
              <a:tr h="1118603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err="1"/>
                        <a:t>Yashwanth</a:t>
                      </a:r>
                      <a:r>
                        <a:rPr lang="en-US" sz="2800" dirty="0"/>
                        <a:t> Kumar “Yash” </a:t>
                      </a:r>
                      <a:r>
                        <a:rPr lang="en-US" sz="2800" dirty="0" err="1"/>
                        <a:t>Thangallapally</a:t>
                      </a:r>
                      <a:endParaRPr 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BI Developer, I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90718330"/>
                  </a:ext>
                </a:extLst>
              </a:tr>
              <a:tr h="1118603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TBD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Interviewing…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4045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232906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4E0C7-5762-4D23-A84A-BA6B78840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do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B66576-F16E-4B07-819F-5B4AA7BBA8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/>
              <a:t>Infrastructure Coordination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2800" dirty="0"/>
              <a:t>New Server sizing &amp; setup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2800" dirty="0"/>
              <a:t>New Database creation (On Premise &amp; Azure)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2800" dirty="0"/>
              <a:t>Backup/Recovery 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2800" dirty="0"/>
              <a:t>Replication Support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2800" dirty="0"/>
              <a:t>Alerts &amp; Notifications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2800" dirty="0"/>
              <a:t>Security Standards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2800" dirty="0"/>
              <a:t>SQL Server upgrades &amp; Patches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2800" dirty="0"/>
              <a:t>Visual Studio Source Control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52542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4E0C7-5762-4D23-A84A-BA6B78840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do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B66576-F16E-4B07-819F-5B4AA7BBA8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/>
              <a:t>Development &amp; Standards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2800" dirty="0"/>
              <a:t>SQL Server &amp; SSIS Naming Standards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2800" dirty="0"/>
              <a:t>Query style guide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2800" dirty="0"/>
              <a:t>Continuous Deployment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2800" dirty="0"/>
              <a:t>Test Automation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/>
              <a:t>Application Development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2800" dirty="0"/>
              <a:t>Performance Tuning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2800" dirty="0"/>
              <a:t>Design Changes and Improvements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2800" dirty="0"/>
              <a:t>Feedback on PRs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2800" dirty="0"/>
              <a:t>Deployment Support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1028700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10287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24240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4E0C7-5762-4D23-A84A-BA6B78840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do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B66576-F16E-4B07-819F-5B4AA7BBA8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/>
              <a:t>BI &amp; Analytics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2800" dirty="0"/>
              <a:t>Get &amp; store data from outside vendors </a:t>
            </a:r>
          </a:p>
          <a:p>
            <a:pPr marL="1485900" lvl="2" indent="-342900"/>
            <a:r>
              <a:rPr lang="en-US" sz="2400" dirty="0"/>
              <a:t>ETL – SSIS, C#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2800" dirty="0"/>
              <a:t>Database Design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2800" dirty="0"/>
              <a:t>Build Analytical Systems </a:t>
            </a:r>
          </a:p>
          <a:p>
            <a:pPr marL="1485900" lvl="2" indent="-342900"/>
            <a:r>
              <a:rPr lang="en-US" sz="2400" dirty="0"/>
              <a:t>Data Warehouse, Cube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2800" dirty="0"/>
              <a:t>Modernize Analysis &amp; Reporting </a:t>
            </a:r>
          </a:p>
          <a:p>
            <a:pPr marL="1485900" lvl="2" indent="-342900"/>
            <a:r>
              <a:rPr lang="en-US" sz="2400" dirty="0"/>
              <a:t>Power BI, Tableau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2800" dirty="0"/>
              <a:t>Support Model building</a:t>
            </a:r>
          </a:p>
          <a:p>
            <a:pPr marL="1485900" lvl="2" indent="-342900"/>
            <a:r>
              <a:rPr lang="en-US" sz="2400" dirty="0"/>
              <a:t>R, Python in SQL Server</a:t>
            </a:r>
          </a:p>
          <a:p>
            <a:pPr marL="1028700" lvl="1" indent="-342900"/>
            <a:r>
              <a:rPr lang="en-US" sz="2600" dirty="0"/>
              <a:t>Explore new technologies</a:t>
            </a:r>
          </a:p>
          <a:p>
            <a:pPr marL="1028700" lvl="1" indent="-34290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06298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4E0C7-5762-4D23-A84A-BA6B78840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B66576-F16E-4B07-819F-5B4AA7BBA8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/>
              <a:t>Current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2800" dirty="0"/>
              <a:t>RMBS Data Warehouse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2800" dirty="0"/>
              <a:t>RMBS Model Rebuild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2800" dirty="0"/>
              <a:t>Spectre Lift &amp; Shift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2800" dirty="0"/>
              <a:t>Spectre Entity Model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2800" dirty="0"/>
              <a:t>Ratings DB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/>
              <a:t>Legacy Support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2800" dirty="0"/>
              <a:t>RMBS Legacy ETL processes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2800" dirty="0"/>
              <a:t>ICE SDM (MIR)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55589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4E0C7-5762-4D23-A84A-BA6B78840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 &amp; Technologies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B66576-F16E-4B07-819F-5B4AA7BBA8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SQL Server Tools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SQL Server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SSIS – SQL Server Integration Services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SSRS – SQL Server Reporting Services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SSAS – SQL Server Analysis Services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Azure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SQL Database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SQL Data Warehouse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Cosmos DB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Visual Studio Team Services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Power BI, Tableau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R, Python</a:t>
            </a:r>
            <a:endParaRPr lang="en-US" dirty="0"/>
          </a:p>
          <a:p>
            <a:pPr marL="10287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07891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4E0C7-5762-4D23-A84A-BA6B78840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616274-0802-4751-84BF-F33477BA2B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857250"/>
            <a:ext cx="9144000" cy="5143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D8606A5-E29E-4DF6-B277-7FB7FC94E8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3617" y="945762"/>
            <a:ext cx="2847302" cy="2483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012675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32367</TotalTime>
  <Words>228</Words>
  <Application>Microsoft Office PowerPoint</Application>
  <PresentationFormat>On-screen Show (4:3)</PresentationFormat>
  <Paragraphs>71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6" baseType="lpstr">
      <vt:lpstr>Arial</vt:lpstr>
      <vt:lpstr>Calibri</vt:lpstr>
      <vt:lpstr>Calibri Light</vt:lpstr>
      <vt:lpstr>Century Gothic</vt:lpstr>
      <vt:lpstr>Courier New</vt:lpstr>
      <vt:lpstr>Verdana</vt:lpstr>
      <vt:lpstr>Wingdings</vt:lpstr>
      <vt:lpstr>Custom Design</vt:lpstr>
      <vt:lpstr>PowerPoint Presentation</vt:lpstr>
      <vt:lpstr>The Team</vt:lpstr>
      <vt:lpstr>What we do</vt:lpstr>
      <vt:lpstr>What we do</vt:lpstr>
      <vt:lpstr>What we do</vt:lpstr>
      <vt:lpstr>Projects</vt:lpstr>
      <vt:lpstr>Tools &amp; Technologies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Kathleen Kennedy</dc:creator>
  <cp:lastModifiedBy>Ravi Gudlavalleti</cp:lastModifiedBy>
  <cp:revision>516</cp:revision>
  <cp:lastPrinted>2017-06-21T20:00:09Z</cp:lastPrinted>
  <dcterms:created xsi:type="dcterms:W3CDTF">2014-02-10T00:22:15Z</dcterms:created>
  <dcterms:modified xsi:type="dcterms:W3CDTF">2018-03-22T22:24:01Z</dcterms:modified>
</cp:coreProperties>
</file>